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Fira Sans Extra Condensed Medium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Squada One"/>
      <p:regular r:id="rId31"/>
    </p:embeddedFont>
    <p:embeddedFont>
      <p:font typeface="Roboto Condensed Light"/>
      <p:regular r:id="rId32"/>
      <p:bold r:id="rId33"/>
      <p:italic r:id="rId34"/>
      <p:boldItalic r:id="rId35"/>
    </p:embeddedFont>
    <p:embeddedFont>
      <p:font typeface="Exo 2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quadaOne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6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11.xml"/><Relationship Id="rId37" Type="http://schemas.openxmlformats.org/officeDocument/2006/relationships/font" Target="fonts/Exo2-bold.fntdata"/><Relationship Id="rId14" Type="http://schemas.openxmlformats.org/officeDocument/2006/relationships/slide" Target="slides/slide10.xml"/><Relationship Id="rId36" Type="http://schemas.openxmlformats.org/officeDocument/2006/relationships/font" Target="fonts/Exo2-regular.fntdata"/><Relationship Id="rId17" Type="http://schemas.openxmlformats.org/officeDocument/2006/relationships/slide" Target="slides/slide13.xml"/><Relationship Id="rId39" Type="http://schemas.openxmlformats.org/officeDocument/2006/relationships/font" Target="fonts/Exo2-boldItalic.fntdata"/><Relationship Id="rId16" Type="http://schemas.openxmlformats.org/officeDocument/2006/relationships/slide" Target="slides/slide12.xml"/><Relationship Id="rId38" Type="http://schemas.openxmlformats.org/officeDocument/2006/relationships/font" Target="fonts/Exo2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46df71b29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46df71b29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46df71b2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46df71b2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46df71b29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46df71b29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6df71b29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6df71b29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4705de8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4705de8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46df71b29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46df71b29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46df71b29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46df71b29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46df71b2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46df71b2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c66ba33b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8c66ba33b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cf7d2b7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cf7d2b7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46df71b29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46df71b29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46df71b2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46df71b2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46df71b29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46df71b2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46df71b2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46df71b2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46df71b2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46df71b2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46df71b2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46df71b2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d00fc7b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d00fc7b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isca-speech.org/archive/archive_papers/interspeech_2012/i12_0194.pdf" TargetMode="External"/><Relationship Id="rId4" Type="http://schemas.openxmlformats.org/officeDocument/2006/relationships/hyperlink" Target="https://www.isca-speech.org/archive/archive_papers/interspeech_2012/i12_0194.pdf" TargetMode="External"/><Relationship Id="rId9" Type="http://schemas.openxmlformats.org/officeDocument/2006/relationships/hyperlink" Target="https://github.com/znxlwm/pytorch-generative-model-collections" TargetMode="External"/><Relationship Id="rId5" Type="http://schemas.openxmlformats.org/officeDocument/2006/relationships/hyperlink" Target="https://www.isca-speech.org/archive/archive_papers/interspeech_2010/i10_1045.pdf" TargetMode="External"/><Relationship Id="rId6" Type="http://schemas.openxmlformats.org/officeDocument/2006/relationships/hyperlink" Target="http://people.eecs.berkeley.edu/~shiry/projects/speech2gesture/" TargetMode="External"/><Relationship Id="rId7" Type="http://schemas.openxmlformats.org/officeDocument/2006/relationships/hyperlink" Target="https://arxiv.org/pdf/1609.03126.pdf" TargetMode="External"/><Relationship Id="rId8" Type="http://schemas.openxmlformats.org/officeDocument/2006/relationships/hyperlink" Target="https://github.com/znxlwm/pytorch-generative-model-collections" TargetMode="External"/><Relationship Id="rId11" Type="http://schemas.openxmlformats.org/officeDocument/2006/relationships/hyperlink" Target="https://www.semanticscholar.org/paper/A-parallel-fusion-RNN-LSTM-architecture-for-image-Wang-Song/617d46d0172cc61a0470fc4b5d1f3723baf1458e" TargetMode="External"/><Relationship Id="rId10" Type="http://schemas.openxmlformats.org/officeDocument/2006/relationships/hyperlink" Target="https://www.cv-foundation.org/openaccess/content_iccv_2015/papers/Kendall_PoseNet_A_Convolutional_ICCV_2015_paper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image" Target="../media/image15.jp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2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jp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Collin Abidi, Jarod Vickers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DAnce LEarning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(DALE)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5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2" name="Google Shape;372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Architecture</a:t>
            </a:r>
            <a:endParaRPr/>
          </a:p>
        </p:txBody>
      </p:sp>
      <p:sp>
        <p:nvSpPr>
          <p:cNvPr id="373" name="Google Shape;373;p35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6" name="Google Shape;376;p35"/>
          <p:cNvSpPr txBox="1"/>
          <p:nvPr>
            <p:ph idx="4294967295" type="body"/>
          </p:nvPr>
        </p:nvSpPr>
        <p:spPr>
          <a:xfrm>
            <a:off x="-55175" y="1135000"/>
            <a:ext cx="25140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Modified EBGAN instead (based on pytorch-generative-models on GitHub)</a:t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5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83" name="Google Shape;383;p35"/>
          <p:cNvCxnSpPr/>
          <p:nvPr/>
        </p:nvCxnSpPr>
        <p:spPr>
          <a:xfrm rot="10800000">
            <a:off x="4314678" y="4059219"/>
            <a:ext cx="0" cy="57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5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5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 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738925" y="4166671"/>
            <a:ext cx="603044" cy="609062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954744" y="4341017"/>
            <a:ext cx="603044" cy="609062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234540" y="4492338"/>
            <a:ext cx="603044" cy="609062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4">
            <a:alphaModFix amt="41000"/>
          </a:blip>
          <a:srcRect b="0" l="2395" r="1772" t="4168"/>
          <a:stretch/>
        </p:blipFill>
        <p:spPr>
          <a:xfrm>
            <a:off x="1820483" y="3215154"/>
            <a:ext cx="2187667" cy="917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5"/>
          <p:cNvCxnSpPr>
            <a:endCxn id="396" idx="1"/>
          </p:cNvCxnSpPr>
          <p:nvPr/>
        </p:nvCxnSpPr>
        <p:spPr>
          <a:xfrm rot="-5400000">
            <a:off x="2279450" y="1901050"/>
            <a:ext cx="2066100" cy="1086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97" name="Google Shape;397;p35"/>
          <p:cNvGrpSpPr/>
          <p:nvPr/>
        </p:nvGrpSpPr>
        <p:grpSpPr>
          <a:xfrm>
            <a:off x="1228839" y="3215121"/>
            <a:ext cx="1627292" cy="1280332"/>
            <a:chOff x="3398475" y="1137400"/>
            <a:chExt cx="2959250" cy="2328300"/>
          </a:xfrm>
        </p:grpSpPr>
        <p:cxnSp>
          <p:nvCxnSpPr>
            <p:cNvPr id="398" name="Google Shape;398;p35"/>
            <p:cNvCxnSpPr>
              <a:endCxn id="399" idx="2"/>
            </p:cNvCxnSpPr>
            <p:nvPr/>
          </p:nvCxnSpPr>
          <p:spPr>
            <a:xfrm flipH="1" rot="10800000">
              <a:off x="3398475" y="2600050"/>
              <a:ext cx="2247000" cy="269100"/>
            </a:xfrm>
            <a:prstGeom prst="bentConnector2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" name="Google Shape;399;p35"/>
            <p:cNvSpPr/>
            <p:nvPr/>
          </p:nvSpPr>
          <p:spPr>
            <a:xfrm>
              <a:off x="5543625" y="113755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58488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61540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35"/>
            <p:cNvCxnSpPr>
              <a:endCxn id="400" idx="2"/>
            </p:cNvCxnSpPr>
            <p:nvPr/>
          </p:nvCxnSpPr>
          <p:spPr>
            <a:xfrm flipH="1" rot="10800000">
              <a:off x="3958375" y="2599900"/>
              <a:ext cx="1992300" cy="566700"/>
            </a:xfrm>
            <a:prstGeom prst="bentConnector2">
              <a:avLst/>
            </a:prstGeom>
            <a:noFill/>
            <a:ln cap="flat" cmpd="sng" w="1905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5"/>
            <p:cNvCxnSpPr>
              <a:endCxn id="401" idx="2"/>
            </p:cNvCxnSpPr>
            <p:nvPr/>
          </p:nvCxnSpPr>
          <p:spPr>
            <a:xfrm flipH="1" rot="10800000">
              <a:off x="4372475" y="2599900"/>
              <a:ext cx="1883400" cy="865800"/>
            </a:xfrm>
            <a:prstGeom prst="bentConnector2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04" name="Google Shape;4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725" y="0"/>
            <a:ext cx="1627275" cy="113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4088" y="1411288"/>
            <a:ext cx="53054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6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571863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512563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6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5" name="Google Shape;415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Architecture</a:t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9" name="Google Shape;419;p36"/>
          <p:cNvSpPr txBox="1"/>
          <p:nvPr>
            <p:ph idx="4294967295" type="body"/>
          </p:nvPr>
        </p:nvSpPr>
        <p:spPr>
          <a:xfrm>
            <a:off x="-55175" y="1135000"/>
            <a:ext cx="24414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Modified EBGAN instead (based on pytorch-generative-models on GitHub)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Surrounding audio acts as input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32 audio-slices for 16 pose vectors to capture past, present, and future information</a:t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9" name="Google Shape;429;p36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</a:t>
            </a: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EBGAN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33" name="Google Shape;4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813" y="3689796"/>
            <a:ext cx="603044" cy="609062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607" y="3689792"/>
            <a:ext cx="603044" cy="609062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740" y="3689788"/>
            <a:ext cx="603044" cy="609062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 b="0" l="2395" r="1772" t="4168"/>
          <a:stretch/>
        </p:blipFill>
        <p:spPr>
          <a:xfrm>
            <a:off x="3384618" y="1738752"/>
            <a:ext cx="4000674" cy="16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725" y="0"/>
            <a:ext cx="1627275" cy="113081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/>
          <p:nvPr/>
        </p:nvSpPr>
        <p:spPr>
          <a:xfrm>
            <a:off x="5108173" y="173235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5144173" y="1738692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5192811" y="173235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5245648" y="173235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5296198" y="173870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5361298" y="173870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5404573" y="1732355"/>
            <a:ext cx="384300" cy="1678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6"/>
          <p:cNvGrpSpPr/>
          <p:nvPr/>
        </p:nvGrpSpPr>
        <p:grpSpPr>
          <a:xfrm>
            <a:off x="4810116" y="1732380"/>
            <a:ext cx="1214014" cy="1685110"/>
            <a:chOff x="9911073" y="-1558983"/>
            <a:chExt cx="2207700" cy="3064393"/>
          </a:xfrm>
        </p:grpSpPr>
        <p:sp>
          <p:nvSpPr>
            <p:cNvPr id="446" name="Google Shape;446;p36"/>
            <p:cNvSpPr/>
            <p:nvPr/>
          </p:nvSpPr>
          <p:spPr>
            <a:xfrm>
              <a:off x="10387627" y="-1547390"/>
              <a:ext cx="698700" cy="30528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9911073" y="-1558983"/>
              <a:ext cx="2207700" cy="3052800"/>
            </a:xfrm>
            <a:prstGeom prst="rect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6"/>
          <p:cNvSpPr txBox="1"/>
          <p:nvPr>
            <p:ph type="ctrTitle"/>
          </p:nvPr>
        </p:nvSpPr>
        <p:spPr>
          <a:xfrm>
            <a:off x="3812700" y="4375125"/>
            <a:ext cx="3244200" cy="237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Batch_size x 25 keypoints x 16 poses x 2 (phi, rho)</a:t>
            </a:r>
            <a:endParaRPr sz="1000"/>
          </a:p>
        </p:txBody>
      </p:sp>
      <p:sp>
        <p:nvSpPr>
          <p:cNvPr id="449" name="Google Shape;449;p36"/>
          <p:cNvSpPr txBox="1"/>
          <p:nvPr>
            <p:ph type="ctrTitle"/>
          </p:nvPr>
        </p:nvSpPr>
        <p:spPr>
          <a:xfrm>
            <a:off x="3944850" y="1400250"/>
            <a:ext cx="2985900" cy="2373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Batch_size x 2 channels x 32 slices x 64 filters</a:t>
            </a:r>
            <a:endParaRPr sz="1000"/>
          </a:p>
        </p:txBody>
      </p:sp>
      <p:pic>
        <p:nvPicPr>
          <p:cNvPr id="450" name="Google Shape;450;p3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20708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401708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70388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610373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6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6292513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6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6530388" y="3689796"/>
            <a:ext cx="603044" cy="609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36"/>
          <p:cNvCxnSpPr>
            <a:stCxn id="447" idx="2"/>
          </p:cNvCxnSpPr>
          <p:nvPr/>
        </p:nvCxnSpPr>
        <p:spPr>
          <a:xfrm>
            <a:off x="5417124" y="3411115"/>
            <a:ext cx="0" cy="291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Architecture</a:t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0" name="Google Shape;470;p37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3" name="Google Shape;473;p37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79" name="Google Shape;479;p37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EBGAN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81" name="Google Shape;4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975" y="4409746"/>
            <a:ext cx="603044" cy="60906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2" name="Google Shape;4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94" y="4456042"/>
            <a:ext cx="603044" cy="60906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40" y="4492338"/>
            <a:ext cx="603044" cy="609062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37"/>
          <p:cNvPicPr preferRelativeResize="0"/>
          <p:nvPr/>
        </p:nvPicPr>
        <p:blipFill rotWithShape="1">
          <a:blip r:embed="rId4">
            <a:alphaModFix/>
          </a:blip>
          <a:srcRect b="0" l="2395" r="1772" t="4168"/>
          <a:stretch/>
        </p:blipFill>
        <p:spPr>
          <a:xfrm>
            <a:off x="1964850" y="3275730"/>
            <a:ext cx="2043300" cy="8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725" y="0"/>
            <a:ext cx="1627275" cy="113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6">
            <a:alphaModFix/>
          </a:blip>
          <a:srcRect b="0" l="2343" r="0" t="0"/>
          <a:stretch/>
        </p:blipFill>
        <p:spPr>
          <a:xfrm>
            <a:off x="4132250" y="1375825"/>
            <a:ext cx="3046900" cy="159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7"/>
          <p:cNvCxnSpPr>
            <a:stCxn id="488" idx="0"/>
            <a:endCxn id="486" idx="1"/>
          </p:cNvCxnSpPr>
          <p:nvPr/>
        </p:nvCxnSpPr>
        <p:spPr>
          <a:xfrm rot="-5400000">
            <a:off x="2930283" y="2073625"/>
            <a:ext cx="1101600" cy="1302600"/>
          </a:xfrm>
          <a:prstGeom prst="bentConnector2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37"/>
          <p:cNvSpPr/>
          <p:nvPr/>
        </p:nvSpPr>
        <p:spPr>
          <a:xfrm>
            <a:off x="4132125" y="2015200"/>
            <a:ext cx="210900" cy="2109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37"/>
          <p:cNvGrpSpPr/>
          <p:nvPr/>
        </p:nvGrpSpPr>
        <p:grpSpPr>
          <a:xfrm>
            <a:off x="1764441" y="2499481"/>
            <a:ext cx="2884500" cy="1995972"/>
            <a:chOff x="4372475" y="-164000"/>
            <a:chExt cx="5245500" cy="3629700"/>
          </a:xfrm>
        </p:grpSpPr>
        <p:sp>
          <p:nvSpPr>
            <p:cNvPr id="488" name="Google Shape;488;p37"/>
            <p:cNvSpPr/>
            <p:nvPr/>
          </p:nvSpPr>
          <p:spPr>
            <a:xfrm>
              <a:off x="5911862" y="1247610"/>
              <a:ext cx="795900" cy="15591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1" name="Google Shape;491;p37"/>
            <p:cNvCxnSpPr/>
            <p:nvPr/>
          </p:nvCxnSpPr>
          <p:spPr>
            <a:xfrm flipH="1" rot="10800000">
              <a:off x="4372475" y="-164000"/>
              <a:ext cx="5245500" cy="3629700"/>
            </a:xfrm>
            <a:prstGeom prst="bentConnector3">
              <a:avLst>
                <a:gd fmla="val 82896" name="adj1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2" name="Google Shape;492;p37"/>
          <p:cNvSpPr/>
          <p:nvPr/>
        </p:nvSpPr>
        <p:spPr>
          <a:xfrm>
            <a:off x="4648950" y="2385850"/>
            <a:ext cx="210900" cy="2109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 txBox="1"/>
          <p:nvPr>
            <p:ph type="ctrTitle"/>
          </p:nvPr>
        </p:nvSpPr>
        <p:spPr>
          <a:xfrm>
            <a:off x="2409125" y="1953150"/>
            <a:ext cx="1700100" cy="178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Batch_size x 2 channels x 32 slices x 64 filters</a:t>
            </a:r>
            <a:endParaRPr sz="700"/>
          </a:p>
        </p:txBody>
      </p:sp>
      <p:sp>
        <p:nvSpPr>
          <p:cNvPr id="494" name="Google Shape;494;p37"/>
          <p:cNvSpPr txBox="1"/>
          <p:nvPr>
            <p:ph type="ctrTitle"/>
          </p:nvPr>
        </p:nvSpPr>
        <p:spPr>
          <a:xfrm>
            <a:off x="2039073" y="4671325"/>
            <a:ext cx="2440200" cy="178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Batch_size x 25 keypoints x 16 poses x 2 (phi, rho)</a:t>
            </a:r>
            <a:endParaRPr sz="700"/>
          </a:p>
        </p:txBody>
      </p:sp>
      <p:sp>
        <p:nvSpPr>
          <p:cNvPr id="495" name="Google Shape;495;p37"/>
          <p:cNvSpPr txBox="1"/>
          <p:nvPr>
            <p:ph idx="4294967295" type="body"/>
          </p:nvPr>
        </p:nvSpPr>
        <p:spPr>
          <a:xfrm>
            <a:off x="-55175" y="1135000"/>
            <a:ext cx="24414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Modified EBGAN instead (based on pytorch-generative-models on GitHub)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Surrounding audio acts as input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32 audio-slices for 16 pose vectors to capture past, present, and future information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2" name="Google Shape;502;p38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3" name="Google Shape;503;p38"/>
          <p:cNvSpPr txBox="1"/>
          <p:nvPr>
            <p:ph type="ctrTitle"/>
          </p:nvPr>
        </p:nvSpPr>
        <p:spPr>
          <a:xfrm>
            <a:off x="1964850" y="4581700"/>
            <a:ext cx="5214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GIF of four generated 2-pose sequences</a:t>
            </a:r>
            <a:endParaRPr sz="1200"/>
          </a:p>
        </p:txBody>
      </p:sp>
      <p:sp>
        <p:nvSpPr>
          <p:cNvPr id="504" name="Google Shape;504;p38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7" name="Google Shape;507;p38"/>
          <p:cNvSpPr txBox="1"/>
          <p:nvPr>
            <p:ph idx="4294967295" type="body"/>
          </p:nvPr>
        </p:nvSpPr>
        <p:spPr>
          <a:xfrm>
            <a:off x="-55175" y="1135000"/>
            <a:ext cx="24414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L1 Loss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Pullaway loss is built into EBGAN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GIF demonstrates generated output after each epoch (50 epochs in total)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You can see in the first frame that it has spread-out poses but almost immediately collapses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Generator loss consistently high, discriminator loss consistently low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Currently working on modifying architecture to include UNet, different loss function</a:t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4" name="Google Shape;514;p38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8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EBGAN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976" y="1143650"/>
            <a:ext cx="1660049" cy="33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23" name="Google Shape;523;p38"/>
          <p:cNvSpPr txBox="1"/>
          <p:nvPr>
            <p:ph type="ctrTitle"/>
          </p:nvPr>
        </p:nvSpPr>
        <p:spPr>
          <a:xfrm>
            <a:off x="2712875" y="2965525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3</a:t>
            </a:r>
            <a:endParaRPr sz="1200"/>
          </a:p>
        </p:txBody>
      </p:sp>
      <p:sp>
        <p:nvSpPr>
          <p:cNvPr id="524" name="Google Shape;524;p38"/>
          <p:cNvSpPr txBox="1"/>
          <p:nvPr>
            <p:ph type="ctrTitle"/>
          </p:nvPr>
        </p:nvSpPr>
        <p:spPr>
          <a:xfrm>
            <a:off x="2712875" y="3658925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4</a:t>
            </a:r>
            <a:endParaRPr sz="1200"/>
          </a:p>
        </p:txBody>
      </p:sp>
      <p:sp>
        <p:nvSpPr>
          <p:cNvPr id="525" name="Google Shape;525;p38"/>
          <p:cNvSpPr txBox="1"/>
          <p:nvPr>
            <p:ph type="ctrTitle"/>
          </p:nvPr>
        </p:nvSpPr>
        <p:spPr>
          <a:xfrm>
            <a:off x="2712875" y="2349288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2</a:t>
            </a:r>
            <a:endParaRPr sz="1200"/>
          </a:p>
        </p:txBody>
      </p:sp>
      <p:sp>
        <p:nvSpPr>
          <p:cNvPr id="526" name="Google Shape;526;p38"/>
          <p:cNvSpPr txBox="1"/>
          <p:nvPr>
            <p:ph type="ctrTitle"/>
          </p:nvPr>
        </p:nvSpPr>
        <p:spPr>
          <a:xfrm>
            <a:off x="2712875" y="1638613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1</a:t>
            </a:r>
            <a:endParaRPr sz="1200"/>
          </a:p>
        </p:txBody>
      </p:sp>
      <p:sp>
        <p:nvSpPr>
          <p:cNvPr id="527" name="Google Shape;527;p38"/>
          <p:cNvSpPr txBox="1"/>
          <p:nvPr>
            <p:ph type="ctrTitle"/>
          </p:nvPr>
        </p:nvSpPr>
        <p:spPr>
          <a:xfrm>
            <a:off x="3529300" y="1068475"/>
            <a:ext cx="2406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        Frame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</a:t>
            </a:r>
            <a:r>
              <a:rPr lang="en" sz="1200"/>
              <a:t>              1                    2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975" y="1143650"/>
            <a:ext cx="1660050" cy="3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9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36" name="Google Shape;536;p39"/>
          <p:cNvSpPr txBox="1"/>
          <p:nvPr>
            <p:ph type="ctrTitle"/>
          </p:nvPr>
        </p:nvSpPr>
        <p:spPr>
          <a:xfrm>
            <a:off x="1964850" y="4581700"/>
            <a:ext cx="52143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GIF of four generated 2-pose sequences</a:t>
            </a:r>
            <a:endParaRPr sz="1200"/>
          </a:p>
        </p:txBody>
      </p:sp>
      <p:sp>
        <p:nvSpPr>
          <p:cNvPr id="537" name="Google Shape;537;p39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9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0" name="Google Shape;540;p39"/>
          <p:cNvSpPr txBox="1"/>
          <p:nvPr>
            <p:ph idx="4294967295" type="body"/>
          </p:nvPr>
        </p:nvSpPr>
        <p:spPr>
          <a:xfrm>
            <a:off x="-55175" y="1135000"/>
            <a:ext cx="24414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Modified architecture to use UNet as Discriminator instead of builtin conv-linear-deconv structure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Better results!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But the points do squash to phi = 1</a:t>
            </a:r>
            <a:endParaRPr/>
          </a:p>
        </p:txBody>
      </p:sp>
      <p:sp>
        <p:nvSpPr>
          <p:cNvPr id="541" name="Google Shape;541;p39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4" name="Google Shape;544;p39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9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7" name="Google Shape;547;p39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9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0" name="Google Shape;550;p39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52" name="Google Shape;552;p39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EBGAN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53" name="Google Shape;553;p39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54" name="Google Shape;554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2</a:t>
            </a:r>
            <a:endParaRPr/>
          </a:p>
        </p:txBody>
      </p:sp>
      <p:sp>
        <p:nvSpPr>
          <p:cNvPr id="555" name="Google Shape;555;p39"/>
          <p:cNvSpPr txBox="1"/>
          <p:nvPr>
            <p:ph type="ctrTitle"/>
          </p:nvPr>
        </p:nvSpPr>
        <p:spPr>
          <a:xfrm>
            <a:off x="2712875" y="2965525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3</a:t>
            </a:r>
            <a:endParaRPr sz="1200"/>
          </a:p>
        </p:txBody>
      </p:sp>
      <p:sp>
        <p:nvSpPr>
          <p:cNvPr id="556" name="Google Shape;556;p39"/>
          <p:cNvSpPr txBox="1"/>
          <p:nvPr>
            <p:ph type="ctrTitle"/>
          </p:nvPr>
        </p:nvSpPr>
        <p:spPr>
          <a:xfrm>
            <a:off x="2712875" y="3658925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4</a:t>
            </a:r>
            <a:endParaRPr sz="1200"/>
          </a:p>
        </p:txBody>
      </p:sp>
      <p:sp>
        <p:nvSpPr>
          <p:cNvPr id="557" name="Google Shape;557;p39"/>
          <p:cNvSpPr txBox="1"/>
          <p:nvPr>
            <p:ph type="ctrTitle"/>
          </p:nvPr>
        </p:nvSpPr>
        <p:spPr>
          <a:xfrm>
            <a:off x="2712875" y="2349288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2</a:t>
            </a:r>
            <a:endParaRPr sz="1200"/>
          </a:p>
        </p:txBody>
      </p:sp>
      <p:sp>
        <p:nvSpPr>
          <p:cNvPr id="558" name="Google Shape;558;p39"/>
          <p:cNvSpPr txBox="1"/>
          <p:nvPr>
            <p:ph type="ctrTitle"/>
          </p:nvPr>
        </p:nvSpPr>
        <p:spPr>
          <a:xfrm>
            <a:off x="2712875" y="1638613"/>
            <a:ext cx="1029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Sequence 1</a:t>
            </a:r>
            <a:endParaRPr sz="1200"/>
          </a:p>
        </p:txBody>
      </p:sp>
      <p:sp>
        <p:nvSpPr>
          <p:cNvPr id="559" name="Google Shape;559;p39"/>
          <p:cNvSpPr txBox="1"/>
          <p:nvPr>
            <p:ph type="ctrTitle"/>
          </p:nvPr>
        </p:nvSpPr>
        <p:spPr>
          <a:xfrm>
            <a:off x="3529300" y="1068475"/>
            <a:ext cx="2406000" cy="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        Frame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1                    2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65" name="Google Shape;565;p40"/>
          <p:cNvSpPr txBox="1"/>
          <p:nvPr>
            <p:ph idx="4294967295" type="body"/>
          </p:nvPr>
        </p:nvSpPr>
        <p:spPr>
          <a:xfrm>
            <a:off x="-55175" y="1135000"/>
            <a:ext cx="61473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A: Not enough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model finished 100 epochs in under 15 minutes. Clearly more data is required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 will collect data for the next few days and provide an update by the last day of the semester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B: Data sampling difficulty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When dealing with the downloaded data, there were a wide array of video frame rates (60, 30, 25, 24 FPS) coupled with differing audio sample rates (48 KHz, 44.1 KHz)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This leads to inconsistency between collected samples, which might make it difficult for the model to learn properly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Had to define “good” vs “bad” frames in term of motion/presence of keypoints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Cut down dataset size by about half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72" name="Google Shape;572;p41"/>
          <p:cNvSpPr txBox="1"/>
          <p:nvPr>
            <p:ph idx="4294967295" type="body"/>
          </p:nvPr>
        </p:nvSpPr>
        <p:spPr>
          <a:xfrm>
            <a:off x="-55175" y="1135000"/>
            <a:ext cx="61473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we generate poses from audio samples?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Yes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 the generated poses good?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No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this solvable?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Yes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is this solvable?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More data, better loss function</a:t>
            </a:r>
            <a:endParaRPr sz="1800"/>
          </a:p>
        </p:txBody>
      </p:sp>
      <p:sp>
        <p:nvSpPr>
          <p:cNvPr id="573" name="Google Shape;573;p41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79" name="Google Shape;579;p42"/>
          <p:cNvSpPr txBox="1"/>
          <p:nvPr>
            <p:ph idx="4294967295" type="body"/>
          </p:nvPr>
        </p:nvSpPr>
        <p:spPr>
          <a:xfrm>
            <a:off x="-55175" y="1135000"/>
            <a:ext cx="58182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 the next week, I will: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a much larger dataset and test it on different architectures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lang="en" sz="1800"/>
              <a:t>Find a better loss function</a:t>
            </a:r>
            <a:endParaRPr sz="1800"/>
          </a:p>
        </p:txBody>
      </p:sp>
      <p:sp>
        <p:nvSpPr>
          <p:cNvPr id="580" name="Google Shape;580;p42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3"/>
          <p:cNvSpPr txBox="1"/>
          <p:nvPr/>
        </p:nvSpPr>
        <p:spPr>
          <a:xfrm>
            <a:off x="588400" y="1299050"/>
            <a:ext cx="37005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[1]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ttps://www.isca-speech.org/archive/archive_papers/interspeech_2012/i12_0194.pdf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https://www.isca-speech.org/archive/archive_papers/interspeech_2010/i10_1045.pdf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[3]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http://people.eecs.berkeley.edu/~shiry/projects/speech2gesture/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[4]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https://arxiv.org/pdf/1609.03126.pdf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[5]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tps://github.com/znxlwm/pytorch-generative-model-collections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6" name="Google Shape;586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87" name="Google Shape;587;p43"/>
          <p:cNvSpPr txBox="1"/>
          <p:nvPr/>
        </p:nvSpPr>
        <p:spPr>
          <a:xfrm>
            <a:off x="4849325" y="1299050"/>
            <a:ext cx="3700500" cy="3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[6]</a:t>
            </a:r>
            <a:r>
              <a:rPr lang="en" sz="1100" u="sng">
                <a:solidFill>
                  <a:schemeClr val="dk1"/>
                </a:solidFill>
                <a:hlinkClick r:id="rId10"/>
              </a:rPr>
              <a:t>https://www.cv-foundation.org/openaccess/content_iccv_2015/papers/Kendall_PoseNet_A_Convolutional_ICCV_2015_paper.pdf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[7]</a:t>
            </a:r>
            <a:r>
              <a:rPr lang="en" sz="1100" u="sng">
                <a:solidFill>
                  <a:schemeClr val="dk1"/>
                </a:solidFill>
                <a:hlinkClick r:id="rId11"/>
              </a:rPr>
              <a:t>https://www.semanticscholar.org/paper/A-parallel-fusion-RNN-LSTM-architecture-for-image-Wang-Song/617d46d0172cc61a0470fc4b5d1f3723baf1458e</a:t>
            </a:r>
            <a:endParaRPr sz="11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1710015" y="38102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1781115" y="40784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/>
        </p:nvSpPr>
        <p:spPr>
          <a:xfrm>
            <a:off x="6087111" y="36857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6158211" y="40784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5" name="Google Shape;145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Refresher</a:t>
            </a:r>
            <a:endParaRPr/>
          </a:p>
        </p:txBody>
      </p:sp>
      <p:cxnSp>
        <p:nvCxnSpPr>
          <p:cNvPr id="146" name="Google Shape;146;p27"/>
          <p:cNvCxnSpPr/>
          <p:nvPr/>
        </p:nvCxnSpPr>
        <p:spPr>
          <a:xfrm flipH="1" rot="-5400000">
            <a:off x="4396930" y="23145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7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27"/>
          <p:cNvCxnSpPr>
            <a:stCxn id="150" idx="0"/>
            <a:endCxn id="151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7"/>
          <p:cNvCxnSpPr>
            <a:stCxn id="153" idx="2"/>
            <a:endCxn id="154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7"/>
          <p:cNvSpPr txBox="1"/>
          <p:nvPr/>
        </p:nvSpPr>
        <p:spPr>
          <a:xfrm>
            <a:off x="3188399" y="2843775"/>
            <a:ext cx="28581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Generating a Dance Sequence with Song as Input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stuff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3140737" y="1084126"/>
            <a:ext cx="5878125" cy="3535649"/>
            <a:chOff x="3140737" y="1084126"/>
            <a:chExt cx="5878125" cy="3535649"/>
          </a:xfrm>
        </p:grpSpPr>
        <p:sp>
          <p:nvSpPr>
            <p:cNvPr id="159" name="Google Shape;159;p27"/>
            <p:cNvSpPr/>
            <p:nvPr/>
          </p:nvSpPr>
          <p:spPr>
            <a:xfrm>
              <a:off x="3140737" y="3673575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 txBox="1"/>
            <p:nvPr/>
          </p:nvSpPr>
          <p:spPr>
            <a:xfrm>
              <a:off x="3168465" y="3673563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Solution</a:t>
              </a:r>
              <a:endParaRPr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3239565" y="3921073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Use LSTM/RNN to deal with time-series data</a:t>
              </a:r>
              <a:endParaRPr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7532662" y="3673563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7560390" y="367357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Solution</a:t>
              </a:r>
              <a:endParaRPr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7631490" y="3884710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Find/create dataset with human poses as coordinates and songs converted to frequency-domain</a:t>
              </a:r>
              <a:endParaRPr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5320562" y="1111113"/>
              <a:ext cx="1486200" cy="9462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5348290" y="1084126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Exo 2"/>
                  <a:ea typeface="Exo 2"/>
                  <a:cs typeface="Exo 2"/>
                  <a:sym typeface="Exo 2"/>
                </a:rPr>
                <a:t>Solution</a:t>
              </a:r>
              <a:endParaRPr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5419390" y="1352335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Train a GAN (with LSTM) to learn data distribution</a:t>
              </a:r>
              <a:endParaRPr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68" name="Google Shape;168;p27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174" name="Google Shape;174;p28"/>
          <p:cNvSpPr txBox="1"/>
          <p:nvPr>
            <p:ph idx="4294967295" type="body"/>
          </p:nvPr>
        </p:nvSpPr>
        <p:spPr>
          <a:xfrm>
            <a:off x="-55175" y="1135000"/>
            <a:ext cx="31812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Time-series GANs with RNNs are expensive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No RNN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Custom dataset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75" name="Google Shape;175;p28"/>
          <p:cNvGrpSpPr/>
          <p:nvPr/>
        </p:nvGrpSpPr>
        <p:grpSpPr>
          <a:xfrm>
            <a:off x="813758" y="3062610"/>
            <a:ext cx="946075" cy="946075"/>
            <a:chOff x="1651450" y="3019175"/>
            <a:chExt cx="1598100" cy="1598100"/>
          </a:xfrm>
        </p:grpSpPr>
        <p:sp>
          <p:nvSpPr>
            <p:cNvPr id="176" name="Google Shape;176;p28"/>
            <p:cNvSpPr/>
            <p:nvPr/>
          </p:nvSpPr>
          <p:spPr>
            <a:xfrm>
              <a:off x="1651450" y="3019175"/>
              <a:ext cx="1598100" cy="1598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PoseNet</a:t>
              </a:r>
              <a:endParaRPr b="1" sz="1200"/>
            </a:p>
          </p:txBody>
        </p:sp>
        <p:pic>
          <p:nvPicPr>
            <p:cNvPr descr="Image result for posenet" id="177" name="Google Shape;17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9180" y="3492131"/>
              <a:ext cx="1222479" cy="10494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8" name="Google Shape;178;p28"/>
          <p:cNvCxnSpPr>
            <a:stCxn id="179" idx="3"/>
            <a:endCxn id="176" idx="1"/>
          </p:cNvCxnSpPr>
          <p:nvPr/>
        </p:nvCxnSpPr>
        <p:spPr>
          <a:xfrm>
            <a:off x="574958" y="3535648"/>
            <a:ext cx="23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8"/>
          <p:cNvCxnSpPr>
            <a:stCxn id="176" idx="2"/>
          </p:cNvCxnSpPr>
          <p:nvPr/>
        </p:nvCxnSpPr>
        <p:spPr>
          <a:xfrm>
            <a:off x="1286795" y="4008686"/>
            <a:ext cx="0" cy="1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8"/>
          <p:cNvCxnSpPr/>
          <p:nvPr/>
        </p:nvCxnSpPr>
        <p:spPr>
          <a:xfrm rot="10800000">
            <a:off x="4314678" y="4059219"/>
            <a:ext cx="0" cy="576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2" name="Google Shape;182;p28"/>
          <p:cNvGrpSpPr/>
          <p:nvPr/>
        </p:nvGrpSpPr>
        <p:grpSpPr>
          <a:xfrm>
            <a:off x="1208889" y="3477369"/>
            <a:ext cx="2509061" cy="1505265"/>
            <a:chOff x="2507750" y="941200"/>
            <a:chExt cx="6027050" cy="3614950"/>
          </a:xfrm>
        </p:grpSpPr>
        <p:pic>
          <p:nvPicPr>
            <p:cNvPr descr="Image result for frequency domain audio data" id="183" name="Google Shape;18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8800" y="989850"/>
              <a:ext cx="3366000" cy="2055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28"/>
            <p:cNvGrpSpPr/>
            <p:nvPr/>
          </p:nvGrpSpPr>
          <p:grpSpPr>
            <a:xfrm>
              <a:off x="2507750" y="2875075"/>
              <a:ext cx="2534125" cy="1681075"/>
              <a:chOff x="150625" y="2635000"/>
              <a:chExt cx="2534125" cy="1681075"/>
            </a:xfrm>
          </p:grpSpPr>
          <p:pic>
            <p:nvPicPr>
              <p:cNvPr id="185" name="Google Shape;185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0625" y="2635000"/>
                <a:ext cx="1677700" cy="107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05725" y="2927950"/>
                <a:ext cx="1660306" cy="107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007050" y="3220214"/>
                <a:ext cx="1677700" cy="10958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8" name="Google Shape;188;p28"/>
            <p:cNvSpPr/>
            <p:nvPr/>
          </p:nvSpPr>
          <p:spPr>
            <a:xfrm>
              <a:off x="5543625" y="941200"/>
              <a:ext cx="203700" cy="2055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5848825" y="941200"/>
              <a:ext cx="203700" cy="2055300"/>
            </a:xfrm>
            <a:prstGeom prst="rect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154025" y="941200"/>
              <a:ext cx="203700" cy="20553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" name="Google Shape;191;p28"/>
            <p:cNvCxnSpPr>
              <a:stCxn id="187" idx="0"/>
              <a:endCxn id="190" idx="2"/>
            </p:cNvCxnSpPr>
            <p:nvPr/>
          </p:nvCxnSpPr>
          <p:spPr>
            <a:xfrm rot="-5400000">
              <a:off x="4997575" y="2201639"/>
              <a:ext cx="464100" cy="2053200"/>
            </a:xfrm>
            <a:prstGeom prst="bentConnector3">
              <a:avLst>
                <a:gd fmla="val 49967" name="adj1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8"/>
            <p:cNvCxnSpPr>
              <a:stCxn id="186" idx="0"/>
              <a:endCxn id="189" idx="2"/>
            </p:cNvCxnSpPr>
            <p:nvPr/>
          </p:nvCxnSpPr>
          <p:spPr>
            <a:xfrm rot="-5400000">
              <a:off x="4786003" y="2003425"/>
              <a:ext cx="171600" cy="2157600"/>
            </a:xfrm>
            <a:prstGeom prst="bentConnector3">
              <a:avLst>
                <a:gd fmla="val 49978" name="adj1"/>
              </a:avLst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8"/>
            <p:cNvCxnSpPr>
              <a:stCxn id="185" idx="0"/>
              <a:endCxn id="188" idx="2"/>
            </p:cNvCxnSpPr>
            <p:nvPr/>
          </p:nvCxnSpPr>
          <p:spPr>
            <a:xfrm flipH="1" rot="-5400000">
              <a:off x="4435150" y="1786525"/>
              <a:ext cx="121800" cy="2298900"/>
            </a:xfrm>
            <a:prstGeom prst="bentConnector5">
              <a:avLst>
                <a:gd fmla="val -80464" name="adj1"/>
                <a:gd fmla="val 66029" name="adj2"/>
                <a:gd fmla="val 135980" name="adj3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4" name="Google Shape;194;p28"/>
          <p:cNvSpPr/>
          <p:nvPr/>
        </p:nvSpPr>
        <p:spPr>
          <a:xfrm>
            <a:off x="7501087" y="2300900"/>
            <a:ext cx="777900" cy="62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Discriminator</a:t>
            </a:r>
            <a:endParaRPr sz="700"/>
          </a:p>
        </p:txBody>
      </p:sp>
      <p:grpSp>
        <p:nvGrpSpPr>
          <p:cNvPr id="195" name="Google Shape;195;p28"/>
          <p:cNvGrpSpPr/>
          <p:nvPr/>
        </p:nvGrpSpPr>
        <p:grpSpPr>
          <a:xfrm>
            <a:off x="4708489" y="3755734"/>
            <a:ext cx="1192939" cy="805053"/>
            <a:chOff x="150625" y="2635000"/>
            <a:chExt cx="2865575" cy="1933364"/>
          </a:xfrm>
        </p:grpSpPr>
        <p:pic>
          <p:nvPicPr>
            <p:cNvPr id="196" name="Google Shape;19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625" y="2635000"/>
              <a:ext cx="1677700" cy="10753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7" name="Google Shape;19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5725" y="2927950"/>
              <a:ext cx="1660306" cy="10753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8" name="Google Shape;198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07050" y="3220214"/>
              <a:ext cx="1677700" cy="1095861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99" name="Google Shape;199;p28"/>
            <p:cNvPicPr preferRelativeResize="0"/>
            <p:nvPr/>
          </p:nvPicPr>
          <p:blipFill>
            <a:blip r:embed="rId8">
              <a:alphaModFix amt="98000"/>
            </a:blip>
            <a:stretch>
              <a:fillRect/>
            </a:stretch>
          </p:blipFill>
          <p:spPr>
            <a:xfrm>
              <a:off x="1338500" y="3482125"/>
              <a:ext cx="1677700" cy="1086239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00" name="Google Shape;200;p28"/>
          <p:cNvSpPr txBox="1"/>
          <p:nvPr/>
        </p:nvSpPr>
        <p:spPr>
          <a:xfrm>
            <a:off x="4647875" y="4613176"/>
            <a:ext cx="1430700" cy="2835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Real Dance Data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1" name="Google Shape;201;p28"/>
          <p:cNvCxnSpPr>
            <a:stCxn id="199" idx="3"/>
            <a:endCxn id="194" idx="2"/>
          </p:cNvCxnSpPr>
          <p:nvPr/>
        </p:nvCxnSpPr>
        <p:spPr>
          <a:xfrm flipH="1" rot="10800000">
            <a:off x="5901428" y="2922232"/>
            <a:ext cx="1988700" cy="1412400"/>
          </a:xfrm>
          <a:prstGeom prst="bentConnector2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8"/>
          <p:cNvSpPr txBox="1"/>
          <p:nvPr/>
        </p:nvSpPr>
        <p:spPr>
          <a:xfrm>
            <a:off x="5002625" y="780151"/>
            <a:ext cx="1430700" cy="283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Fake Dance Data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03" name="Google Shape;203;p28"/>
          <p:cNvCxnSpPr>
            <a:stCxn id="202" idx="3"/>
            <a:endCxn id="194" idx="0"/>
          </p:cNvCxnSpPr>
          <p:nvPr/>
        </p:nvCxnSpPr>
        <p:spPr>
          <a:xfrm>
            <a:off x="6433325" y="921901"/>
            <a:ext cx="1456800" cy="1379100"/>
          </a:xfrm>
          <a:prstGeom prst="bentConnector2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8"/>
          <p:cNvCxnSpPr>
            <a:stCxn id="194" idx="3"/>
            <a:endCxn id="205" idx="1"/>
          </p:cNvCxnSpPr>
          <p:nvPr/>
        </p:nvCxnSpPr>
        <p:spPr>
          <a:xfrm>
            <a:off x="8278987" y="2611550"/>
            <a:ext cx="18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8"/>
          <p:cNvSpPr txBox="1"/>
          <p:nvPr/>
        </p:nvSpPr>
        <p:spPr>
          <a:xfrm>
            <a:off x="8464925" y="2442950"/>
            <a:ext cx="580800" cy="33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Real? fAkE?</a:t>
            </a:r>
            <a:endParaRPr b="1" sz="10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grpSp>
        <p:nvGrpSpPr>
          <p:cNvPr id="206" name="Google Shape;206;p28"/>
          <p:cNvGrpSpPr/>
          <p:nvPr/>
        </p:nvGrpSpPr>
        <p:grpSpPr>
          <a:xfrm>
            <a:off x="36250" y="3025799"/>
            <a:ext cx="612136" cy="982812"/>
            <a:chOff x="36250" y="3025799"/>
            <a:chExt cx="612136" cy="982812"/>
          </a:xfrm>
        </p:grpSpPr>
        <p:pic>
          <p:nvPicPr>
            <p:cNvPr descr="Image result for posenet" id="207" name="Google Shape;207;p28"/>
            <p:cNvPicPr preferRelativeResize="0"/>
            <p:nvPr/>
          </p:nvPicPr>
          <p:blipFill rotWithShape="1">
            <a:blip r:embed="rId9">
              <a:alphaModFix/>
            </a:blip>
            <a:srcRect b="3660" l="0" r="52065" t="0"/>
            <a:stretch/>
          </p:blipFill>
          <p:spPr>
            <a:xfrm>
              <a:off x="36250" y="302579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osenet" id="208" name="Google Shape;208;p28"/>
            <p:cNvPicPr preferRelativeResize="0"/>
            <p:nvPr/>
          </p:nvPicPr>
          <p:blipFill rotWithShape="1">
            <a:blip r:embed="rId9">
              <a:alphaModFix/>
            </a:blip>
            <a:srcRect b="3660" l="0" r="52065" t="0"/>
            <a:stretch/>
          </p:blipFill>
          <p:spPr>
            <a:xfrm>
              <a:off x="73325" y="306254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8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descr="Fig. 1. The structure of the proposed Model" id="210" name="Google Shape;210;p28"/>
          <p:cNvPicPr preferRelativeResize="0"/>
          <p:nvPr/>
        </p:nvPicPr>
        <p:blipFill rotWithShape="1">
          <a:blip r:embed="rId10">
            <a:alphaModFix/>
          </a:blip>
          <a:srcRect b="5051" l="0" r="0" t="0"/>
          <a:stretch/>
        </p:blipFill>
        <p:spPr>
          <a:xfrm>
            <a:off x="3658950" y="1143650"/>
            <a:ext cx="3790774" cy="2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3855800" y="1214950"/>
            <a:ext cx="378300" cy="3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Audio Slice</a:t>
            </a:r>
            <a:endParaRPr sz="6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396" y="1101559"/>
            <a:ext cx="378300" cy="24253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8"/>
          <p:cNvSpPr/>
          <p:nvPr/>
        </p:nvSpPr>
        <p:spPr>
          <a:xfrm>
            <a:off x="5587200" y="1101475"/>
            <a:ext cx="378300" cy="2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?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241000" y="1101475"/>
            <a:ext cx="378300" cy="2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?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5245275" y="3135650"/>
            <a:ext cx="378300" cy="2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START</a:t>
            </a:r>
            <a:endParaRPr sz="400"/>
          </a:p>
        </p:txBody>
      </p:sp>
      <p:sp>
        <p:nvSpPr>
          <p:cNvPr id="216" name="Google Shape;216;p28"/>
          <p:cNvSpPr/>
          <p:nvPr/>
        </p:nvSpPr>
        <p:spPr>
          <a:xfrm>
            <a:off x="6539875" y="3101750"/>
            <a:ext cx="378300" cy="24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2571" y="3101834"/>
            <a:ext cx="378300" cy="24253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196" y="1101559"/>
            <a:ext cx="378300" cy="242536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9871" y="3101834"/>
            <a:ext cx="378300" cy="242536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996" y="1101559"/>
            <a:ext cx="378300" cy="242536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13300" y="0"/>
            <a:ext cx="1430700" cy="8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275" y="3101825"/>
            <a:ext cx="378300" cy="24252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8"/>
          <p:cNvSpPr/>
          <p:nvPr/>
        </p:nvSpPr>
        <p:spPr>
          <a:xfrm>
            <a:off x="3997737" y="921904"/>
            <a:ext cx="3595500" cy="35955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-7850" y="2454150"/>
            <a:ext cx="3790800" cy="257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umb signal - Wikipedia" id="225" name="Google Shape;22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09825" y="2454146"/>
            <a:ext cx="687688" cy="916917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150636" y="1209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8" name="Google Shape;238;p29"/>
          <p:cNvSpPr txBox="1"/>
          <p:nvPr>
            <p:ph type="ctrTitle"/>
          </p:nvPr>
        </p:nvSpPr>
        <p:spPr>
          <a:xfrm>
            <a:off x="1964851" y="14147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Made custom dataset</a:t>
            </a:r>
            <a:r>
              <a:rPr lang="en" sz="3000"/>
              <a:t>!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150636" y="1209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6" name="Google Shape;246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(Video)</a:t>
            </a:r>
            <a:endParaRPr sz="1200"/>
          </a:p>
        </p:txBody>
      </p:sp>
      <p:sp>
        <p:nvSpPr>
          <p:cNvPr id="247" name="Google Shape;247;p30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0" name="Google Shape;250;p30"/>
          <p:cNvSpPr txBox="1"/>
          <p:nvPr>
            <p:ph idx="4294967295" type="body"/>
          </p:nvPr>
        </p:nvSpPr>
        <p:spPr>
          <a:xfrm>
            <a:off x="-55175" y="1135000"/>
            <a:ext cx="30387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Let’s Dance and YouTube 8M did not have audio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Manually downloaded KPop Solo Dance Cover videos from YouTube (pytube)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 each .mp4 file through OpenPose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Exhausting, took several days to just install OpenPose correctly, several more to process data on GPU</a:t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75" y="1415075"/>
            <a:ext cx="2384374" cy="31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4294967295" type="body"/>
          </p:nvPr>
        </p:nvSpPr>
        <p:spPr>
          <a:xfrm>
            <a:off x="6150100" y="799975"/>
            <a:ext cx="30387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took forever to get working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Download speeds were ok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Sending all of data through OpenPose on my laptop was not fun. Took about 6 hours for 1:30 of footage @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24-60 FPS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 txBox="1"/>
          <p:nvPr/>
        </p:nvSpPr>
        <p:spPr>
          <a:xfrm>
            <a:off x="150636" y="1209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1" name="Google Shape;261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/>
              <a:t>(Video)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75" y="1415075"/>
            <a:ext cx="2384374" cy="31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>
            <p:ph idx="4294967295" type="body"/>
          </p:nvPr>
        </p:nvSpPr>
        <p:spPr>
          <a:xfrm>
            <a:off x="6150100" y="799975"/>
            <a:ext cx="30387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took forever to get working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Download speeds were ok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Sending all of data through OpenPose on my laptop was not fun. Took about 6 hours for 1:30 of footage @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24-60 FPS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8" name="Google Shape;268;p31"/>
          <p:cNvSpPr txBox="1"/>
          <p:nvPr>
            <p:ph idx="4294967295" type="body"/>
          </p:nvPr>
        </p:nvSpPr>
        <p:spPr>
          <a:xfrm>
            <a:off x="6150100" y="2472875"/>
            <a:ext cx="30387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This</a:t>
            </a:r>
            <a:r>
              <a:rPr lang="en"/>
              <a:t>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24-60 FPS number varied. It was the worst because the audio sampling rate was the same for all audio files, so I had to do a lot of work to sample properly.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9" name="Google Shape;269;p31"/>
          <p:cNvCxnSpPr>
            <a:stCxn id="268" idx="0"/>
          </p:cNvCxnSpPr>
          <p:nvPr/>
        </p:nvCxnSpPr>
        <p:spPr>
          <a:xfrm flipH="1" rot="10800000">
            <a:off x="7669450" y="1927775"/>
            <a:ext cx="89340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/>
        </p:nvSpPr>
        <p:spPr>
          <a:xfrm>
            <a:off x="150636" y="1209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7" name="Google Shape;277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200"/>
              <a:t>(Video)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81" name="Google Shape;281;p32"/>
          <p:cNvGrpSpPr/>
          <p:nvPr/>
        </p:nvGrpSpPr>
        <p:grpSpPr>
          <a:xfrm>
            <a:off x="813758" y="3062610"/>
            <a:ext cx="946075" cy="946075"/>
            <a:chOff x="1651450" y="3019175"/>
            <a:chExt cx="1598100" cy="1598100"/>
          </a:xfrm>
        </p:grpSpPr>
        <p:sp>
          <p:nvSpPr>
            <p:cNvPr id="282" name="Google Shape;282;p32"/>
            <p:cNvSpPr/>
            <p:nvPr/>
          </p:nvSpPr>
          <p:spPr>
            <a:xfrm>
              <a:off x="1651450" y="3019175"/>
              <a:ext cx="1598100" cy="1598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PoseNet</a:t>
              </a:r>
              <a:endParaRPr b="1" sz="1200"/>
            </a:p>
          </p:txBody>
        </p:sp>
        <p:pic>
          <p:nvPicPr>
            <p:cNvPr descr="Image result for posenet" id="283" name="Google Shape;28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9180" y="3492131"/>
              <a:ext cx="1222479" cy="10494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4" name="Google Shape;284;p32"/>
          <p:cNvCxnSpPr>
            <a:stCxn id="285" idx="3"/>
            <a:endCxn id="282" idx="1"/>
          </p:cNvCxnSpPr>
          <p:nvPr/>
        </p:nvCxnSpPr>
        <p:spPr>
          <a:xfrm>
            <a:off x="611558" y="3535648"/>
            <a:ext cx="20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2"/>
          <p:cNvCxnSpPr/>
          <p:nvPr/>
        </p:nvCxnSpPr>
        <p:spPr>
          <a:xfrm>
            <a:off x="1759833" y="3535648"/>
            <a:ext cx="1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7" name="Google Shape;287;p32"/>
          <p:cNvGrpSpPr/>
          <p:nvPr/>
        </p:nvGrpSpPr>
        <p:grpSpPr>
          <a:xfrm>
            <a:off x="36250" y="3025799"/>
            <a:ext cx="612136" cy="982812"/>
            <a:chOff x="36250" y="3025799"/>
            <a:chExt cx="612136" cy="982812"/>
          </a:xfrm>
        </p:grpSpPr>
        <p:pic>
          <p:nvPicPr>
            <p:cNvPr descr="Image result for posenet" id="288" name="Google Shape;288;p32"/>
            <p:cNvPicPr preferRelativeResize="0"/>
            <p:nvPr/>
          </p:nvPicPr>
          <p:blipFill rotWithShape="1">
            <a:blip r:embed="rId4">
              <a:alphaModFix/>
            </a:blip>
            <a:srcRect b="3660" l="0" r="52065" t="0"/>
            <a:stretch/>
          </p:blipFill>
          <p:spPr>
            <a:xfrm>
              <a:off x="36250" y="302579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osenet" id="289" name="Google Shape;289;p32"/>
            <p:cNvPicPr preferRelativeResize="0"/>
            <p:nvPr/>
          </p:nvPicPr>
          <p:blipFill rotWithShape="1">
            <a:blip r:embed="rId4">
              <a:alphaModFix/>
            </a:blip>
            <a:srcRect b="3660" l="0" r="52065" t="0"/>
            <a:stretch/>
          </p:blipFill>
          <p:spPr>
            <a:xfrm>
              <a:off x="73325" y="306254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2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1" name="Google Shape;291;p32"/>
          <p:cNvSpPr txBox="1"/>
          <p:nvPr>
            <p:ph idx="4294967295" type="body"/>
          </p:nvPr>
        </p:nvSpPr>
        <p:spPr>
          <a:xfrm>
            <a:off x="-55175" y="1135000"/>
            <a:ext cx="37074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Audio frames sampled @ 48 KHz or 44.1 KHz (fun!)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Because of varying sampling rates and frame rates, I had to choose a smaller window for each sampling rate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 “chunk” of pose data turned out to be 16 pose vectors (Polar coordinates) with 25 channels (one for each keypoint) centered around the neck</a:t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200" y="2981809"/>
            <a:ext cx="1096725" cy="11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25" y="4328550"/>
            <a:ext cx="33337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150636" y="1209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1" name="Google Shape;301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(Audio)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305" name="Google Shape;305;p33"/>
          <p:cNvGrpSpPr/>
          <p:nvPr/>
        </p:nvGrpSpPr>
        <p:grpSpPr>
          <a:xfrm>
            <a:off x="813758" y="3062610"/>
            <a:ext cx="946075" cy="946075"/>
            <a:chOff x="1651450" y="3019175"/>
            <a:chExt cx="1598100" cy="1598100"/>
          </a:xfrm>
        </p:grpSpPr>
        <p:sp>
          <p:nvSpPr>
            <p:cNvPr id="306" name="Google Shape;306;p33"/>
            <p:cNvSpPr/>
            <p:nvPr/>
          </p:nvSpPr>
          <p:spPr>
            <a:xfrm>
              <a:off x="1651450" y="3019175"/>
              <a:ext cx="1598100" cy="1598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/>
                <a:t>PoseNet</a:t>
              </a:r>
              <a:endParaRPr b="1" sz="1200"/>
            </a:p>
          </p:txBody>
        </p:sp>
        <p:pic>
          <p:nvPicPr>
            <p:cNvPr descr="Image result for posenet" id="307" name="Google Shape;30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9180" y="3492131"/>
              <a:ext cx="1222479" cy="104949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8" name="Google Shape;308;p33"/>
          <p:cNvCxnSpPr>
            <a:stCxn id="309" idx="3"/>
            <a:endCxn id="306" idx="1"/>
          </p:cNvCxnSpPr>
          <p:nvPr/>
        </p:nvCxnSpPr>
        <p:spPr>
          <a:xfrm>
            <a:off x="611558" y="3535648"/>
            <a:ext cx="20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3"/>
          <p:cNvCxnSpPr/>
          <p:nvPr/>
        </p:nvCxnSpPr>
        <p:spPr>
          <a:xfrm>
            <a:off x="1759833" y="3535648"/>
            <a:ext cx="16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1" name="Google Shape;311;p33"/>
          <p:cNvGrpSpPr/>
          <p:nvPr/>
        </p:nvGrpSpPr>
        <p:grpSpPr>
          <a:xfrm>
            <a:off x="36250" y="3025799"/>
            <a:ext cx="612136" cy="982812"/>
            <a:chOff x="36250" y="3025799"/>
            <a:chExt cx="612136" cy="982812"/>
          </a:xfrm>
        </p:grpSpPr>
        <p:pic>
          <p:nvPicPr>
            <p:cNvPr descr="Image result for posenet" id="312" name="Google Shape;312;p33"/>
            <p:cNvPicPr preferRelativeResize="0"/>
            <p:nvPr/>
          </p:nvPicPr>
          <p:blipFill rotWithShape="1">
            <a:blip r:embed="rId4">
              <a:alphaModFix/>
            </a:blip>
            <a:srcRect b="3660" l="0" r="52065" t="0"/>
            <a:stretch/>
          </p:blipFill>
          <p:spPr>
            <a:xfrm>
              <a:off x="36250" y="302579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osenet" id="313" name="Google Shape;313;p33"/>
            <p:cNvPicPr preferRelativeResize="0"/>
            <p:nvPr/>
          </p:nvPicPr>
          <p:blipFill rotWithShape="1">
            <a:blip r:embed="rId4">
              <a:alphaModFix/>
            </a:blip>
            <a:srcRect b="3660" l="0" r="52065" t="0"/>
            <a:stretch/>
          </p:blipFill>
          <p:spPr>
            <a:xfrm>
              <a:off x="73325" y="3062549"/>
              <a:ext cx="575061" cy="946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3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15" name="Google Shape;315;p33"/>
          <p:cNvSpPr txBox="1"/>
          <p:nvPr>
            <p:ph type="ctrTitle"/>
          </p:nvPr>
        </p:nvSpPr>
        <p:spPr>
          <a:xfrm>
            <a:off x="4437825" y="3682031"/>
            <a:ext cx="3091800" cy="508500"/>
          </a:xfrm>
          <a:prstGeom prst="rect">
            <a:avLst/>
          </a:prstGeom>
          <a:solidFill>
            <a:srgbClr val="00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Each pose frame has a corresponding audio slice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16" name="Google Shape;316;p33"/>
          <p:cNvSpPr txBox="1"/>
          <p:nvPr>
            <p:ph idx="4294967295" type="body"/>
          </p:nvPr>
        </p:nvSpPr>
        <p:spPr>
          <a:xfrm>
            <a:off x="-55175" y="1135000"/>
            <a:ext cx="39786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Audio frames sampled @ 48 KHz or 44.1 KHz (fun!)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Because of varying sampling rates and frame rates, I had to choose smaller window for each sampling rate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Each “chunk” of pose data turned out to be 16 pose vectors (Polar coordinates) with 25 channels (one for each keypoint) centered around the neck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Stereo Audio (2-channel) in .wav got FFT’d to Mel Spectrogram (once for each channel)</a:t>
            </a:r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200" y="2981809"/>
            <a:ext cx="1096725" cy="11076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7700" y="3298884"/>
            <a:ext cx="1096725" cy="1107675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550" y="3574084"/>
            <a:ext cx="1096725" cy="1107675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33"/>
          <p:cNvPicPr preferRelativeResize="0"/>
          <p:nvPr/>
        </p:nvPicPr>
        <p:blipFill rotWithShape="1">
          <a:blip r:embed="rId6">
            <a:alphaModFix/>
          </a:blip>
          <a:srcRect b="0" l="2395" r="1772" t="4168"/>
          <a:stretch/>
        </p:blipFill>
        <p:spPr>
          <a:xfrm>
            <a:off x="3892175" y="1251325"/>
            <a:ext cx="3978600" cy="166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3"/>
          <p:cNvGrpSpPr/>
          <p:nvPr/>
        </p:nvGrpSpPr>
        <p:grpSpPr>
          <a:xfrm>
            <a:off x="2815625" y="1251175"/>
            <a:ext cx="2959550" cy="2328300"/>
            <a:chOff x="3398175" y="1137400"/>
            <a:chExt cx="2959550" cy="2328300"/>
          </a:xfrm>
        </p:grpSpPr>
        <p:cxnSp>
          <p:nvCxnSpPr>
            <p:cNvPr id="322" name="Google Shape;322;p33"/>
            <p:cNvCxnSpPr>
              <a:endCxn id="323" idx="2"/>
            </p:cNvCxnSpPr>
            <p:nvPr/>
          </p:nvCxnSpPr>
          <p:spPr>
            <a:xfrm flipH="1" rot="10800000">
              <a:off x="3398175" y="2600050"/>
              <a:ext cx="2247300" cy="2691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3" name="Google Shape;323;p33"/>
            <p:cNvSpPr/>
            <p:nvPr/>
          </p:nvSpPr>
          <p:spPr>
            <a:xfrm>
              <a:off x="5543625" y="113755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58488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61540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6" name="Google Shape;326;p33"/>
            <p:cNvCxnSpPr>
              <a:endCxn id="324" idx="2"/>
            </p:cNvCxnSpPr>
            <p:nvPr/>
          </p:nvCxnSpPr>
          <p:spPr>
            <a:xfrm flipH="1" rot="10800000">
              <a:off x="3958075" y="2599900"/>
              <a:ext cx="1992600" cy="567300"/>
            </a:xfrm>
            <a:prstGeom prst="bentConnector2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33"/>
            <p:cNvCxnSpPr>
              <a:endCxn id="325" idx="2"/>
            </p:cNvCxnSpPr>
            <p:nvPr/>
          </p:nvCxnSpPr>
          <p:spPr>
            <a:xfrm flipH="1" rot="10800000">
              <a:off x="4372775" y="2599900"/>
              <a:ext cx="1883100" cy="865800"/>
            </a:xfrm>
            <a:prstGeom prst="bentConnector2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>
            <a:off x="109975" y="10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50636" y="25921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221736" y="513698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 has to come from somewhere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5" name="Google Shape;335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 Architecture</a:t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1596187" y="1087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 txBox="1"/>
          <p:nvPr/>
        </p:nvSpPr>
        <p:spPr>
          <a:xfrm>
            <a:off x="1623915" y="1087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1695015" y="31991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Find/create dataset with human poses as coordinates and songs converted to frequency-domain</a:t>
            </a:r>
            <a:endParaRPr sz="8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9" name="Google Shape;339;p34"/>
          <p:cNvSpPr txBox="1"/>
          <p:nvPr>
            <p:ph idx="4294967295" type="body"/>
          </p:nvPr>
        </p:nvSpPr>
        <p:spPr>
          <a:xfrm>
            <a:off x="-55175" y="1135000"/>
            <a:ext cx="31812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Inspiration from Speech2Gesture architecture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Difficulty in getting a good PyTorch equivalent of Speech2Gesture model due to only Tensorflow being available and not-great documentation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1600"/>
              </a:spcAft>
              <a:buSzPts val="1200"/>
              <a:buChar char="●"/>
            </a:pPr>
            <a:r>
              <a:rPr lang="en"/>
              <a:t>Convolution along input data is fine!</a:t>
            </a:r>
            <a:br>
              <a:rPr lang="en"/>
            </a:br>
            <a:r>
              <a:rPr lang="en"/>
              <a:t>It acts just like an image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09987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/>
        </p:nvSpPr>
        <p:spPr>
          <a:xfrm>
            <a:off x="159490" y="254151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Time-Series Prediction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230590" y="52236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on data with time as a variable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1590212" y="117438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/>
        </p:nvSpPr>
        <p:spPr>
          <a:xfrm>
            <a:off x="1617940" y="11742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1689040" y="36493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LSTM/RNN to deal with time-series data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109975" y="1222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150529" y="952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Generation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221629" y="3199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Actually creating new sequences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1596187" y="122263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/>
        </p:nvSpPr>
        <p:spPr>
          <a:xfrm>
            <a:off x="1623915" y="9527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</a:t>
            </a: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olution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1695015" y="36348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 GAN</a:t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8366375" y="4772475"/>
            <a:ext cx="777900" cy="37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Collin</a:t>
            </a:r>
            <a:endParaRPr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53" name="Google Shape;353;p34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738925" y="4166671"/>
            <a:ext cx="603044" cy="609062"/>
          </a:xfrm>
          <a:prstGeom prst="rect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3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954744" y="4341017"/>
            <a:ext cx="603044" cy="609062"/>
          </a:xfrm>
          <a:prstGeom prst="rect">
            <a:avLst/>
          </a:prstGeom>
          <a:noFill/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234540" y="4492338"/>
            <a:ext cx="603044" cy="609062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34"/>
          <p:cNvPicPr preferRelativeResize="0"/>
          <p:nvPr/>
        </p:nvPicPr>
        <p:blipFill rotWithShape="1">
          <a:blip r:embed="rId4">
            <a:alphaModFix amt="41000"/>
          </a:blip>
          <a:srcRect b="0" l="2395" r="1772" t="4168"/>
          <a:stretch/>
        </p:blipFill>
        <p:spPr>
          <a:xfrm>
            <a:off x="1820483" y="3215154"/>
            <a:ext cx="2187667" cy="917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34"/>
          <p:cNvGrpSpPr/>
          <p:nvPr/>
        </p:nvGrpSpPr>
        <p:grpSpPr>
          <a:xfrm>
            <a:off x="1228839" y="3215121"/>
            <a:ext cx="1627292" cy="1280332"/>
            <a:chOff x="3398475" y="1137400"/>
            <a:chExt cx="2959250" cy="2328300"/>
          </a:xfrm>
        </p:grpSpPr>
        <p:cxnSp>
          <p:nvCxnSpPr>
            <p:cNvPr id="358" name="Google Shape;358;p34"/>
            <p:cNvCxnSpPr>
              <a:endCxn id="359" idx="2"/>
            </p:cNvCxnSpPr>
            <p:nvPr/>
          </p:nvCxnSpPr>
          <p:spPr>
            <a:xfrm flipH="1" rot="10800000">
              <a:off x="3398475" y="2600050"/>
              <a:ext cx="2247000" cy="269100"/>
            </a:xfrm>
            <a:prstGeom prst="bentConnector2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" name="Google Shape;359;p34"/>
            <p:cNvSpPr/>
            <p:nvPr/>
          </p:nvSpPr>
          <p:spPr>
            <a:xfrm>
              <a:off x="5543625" y="113755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58488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FCE5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6154025" y="1137400"/>
              <a:ext cx="203700" cy="14625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34"/>
            <p:cNvCxnSpPr>
              <a:endCxn id="360" idx="2"/>
            </p:cNvCxnSpPr>
            <p:nvPr/>
          </p:nvCxnSpPr>
          <p:spPr>
            <a:xfrm flipH="1" rot="10800000">
              <a:off x="3958375" y="2599900"/>
              <a:ext cx="1992300" cy="566700"/>
            </a:xfrm>
            <a:prstGeom prst="bentConnector2">
              <a:avLst/>
            </a:prstGeom>
            <a:noFill/>
            <a:ln cap="flat" cmpd="sng" w="19050">
              <a:solidFill>
                <a:srgbClr val="F9CB9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4"/>
            <p:cNvCxnSpPr>
              <a:endCxn id="361" idx="2"/>
            </p:cNvCxnSpPr>
            <p:nvPr/>
          </p:nvCxnSpPr>
          <p:spPr>
            <a:xfrm flipH="1" rot="10800000">
              <a:off x="4372475" y="2599900"/>
              <a:ext cx="1883400" cy="865800"/>
            </a:xfrm>
            <a:prstGeom prst="bentConnector2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64" name="Google Shape;3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150" y="848775"/>
            <a:ext cx="3481450" cy="24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